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6" r:id="rId10"/>
    <p:sldId id="267"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E2ED3-5448-4000-9F57-C7C94BDDB294}" type="datetimeFigureOut">
              <a:rPr lang="tr-TR" smtClean="0"/>
              <a:t>17.12.2023</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8D04C9-68DB-44F4-A900-1F0BB16B0934}" type="slidenum">
              <a:rPr lang="tr-TR" smtClean="0"/>
              <a:t>‹#›</a:t>
            </a:fld>
            <a:endParaRPr lang="tr-TR"/>
          </a:p>
        </p:txBody>
      </p:sp>
    </p:spTree>
    <p:extLst>
      <p:ext uri="{BB962C8B-B14F-4D97-AF65-F5344CB8AC3E}">
        <p14:creationId xmlns:p14="http://schemas.microsoft.com/office/powerpoint/2010/main" val="4152992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038D04C9-68DB-44F4-A900-1F0BB16B0934}" type="slidenum">
              <a:rPr lang="tr-TR" smtClean="0"/>
              <a:t>1</a:t>
            </a:fld>
            <a:endParaRPr lang="tr-TR"/>
          </a:p>
        </p:txBody>
      </p:sp>
    </p:spTree>
    <p:extLst>
      <p:ext uri="{BB962C8B-B14F-4D97-AF65-F5344CB8AC3E}">
        <p14:creationId xmlns:p14="http://schemas.microsoft.com/office/powerpoint/2010/main" val="3436621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58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552" b="-9304"/>
            </a:stretch>
          </a:blipFill>
        </p:spPr>
        <p:txBody>
          <a:bodyPr/>
          <a:lstStyle/>
          <a:p>
            <a:endParaRPr lang="tr-TR"/>
          </a:p>
        </p:txBody>
      </p:sp>
      <p:grpSp>
        <p:nvGrpSpPr>
          <p:cNvPr id="3" name="Group 3"/>
          <p:cNvGrpSpPr/>
          <p:nvPr/>
        </p:nvGrpSpPr>
        <p:grpSpPr>
          <a:xfrm>
            <a:off x="2999593" y="1329496"/>
            <a:ext cx="12489621" cy="3322227"/>
            <a:chOff x="0" y="401061"/>
            <a:chExt cx="16652828" cy="4429636"/>
          </a:xfrm>
        </p:grpSpPr>
        <p:sp>
          <p:nvSpPr>
            <p:cNvPr id="4" name="TextBox 4"/>
            <p:cNvSpPr txBox="1"/>
            <p:nvPr/>
          </p:nvSpPr>
          <p:spPr>
            <a:xfrm>
              <a:off x="267743" y="401061"/>
              <a:ext cx="16385085" cy="1732783"/>
            </a:xfrm>
            <a:prstGeom prst="rect">
              <a:avLst/>
            </a:prstGeom>
          </p:spPr>
          <p:txBody>
            <a:bodyPr lIns="0" tIns="0" rIns="0" bIns="0" rtlCol="0" anchor="t">
              <a:spAutoFit/>
            </a:bodyPr>
            <a:lstStyle/>
            <a:p>
              <a:pPr algn="ctr">
                <a:lnSpc>
                  <a:spcPts val="10416"/>
                </a:lnSpc>
              </a:pPr>
              <a:r>
                <a:rPr lang="tr-TR" sz="8400" dirty="0">
                  <a:solidFill>
                    <a:srgbClr val="FFFFFF"/>
                  </a:solidFill>
                  <a:latin typeface="Times New Roman" panose="02020603050405020304" pitchFamily="18" charset="0"/>
                  <a:cs typeface="Times New Roman" panose="02020603050405020304" pitchFamily="18" charset="0"/>
                </a:rPr>
                <a:t>TECHGUARD VISION</a:t>
              </a:r>
              <a:endParaRPr lang="en-US" sz="8400" dirty="0">
                <a:solidFill>
                  <a:srgbClr val="FFFFFF"/>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0" y="3954270"/>
              <a:ext cx="16385085" cy="876427"/>
            </a:xfrm>
            <a:prstGeom prst="rect">
              <a:avLst/>
            </a:prstGeom>
          </p:spPr>
          <p:txBody>
            <a:bodyPr lIns="0" tIns="0" rIns="0" bIns="0" rtlCol="0" anchor="t">
              <a:spAutoFit/>
            </a:bodyPr>
            <a:lstStyle/>
            <a:p>
              <a:pPr algn="ctr">
                <a:lnSpc>
                  <a:spcPts val="5208"/>
                </a:lnSpc>
              </a:pPr>
              <a:endParaRPr/>
            </a:p>
          </p:txBody>
        </p:sp>
      </p:grpSp>
      <p:sp>
        <p:nvSpPr>
          <p:cNvPr id="6" name="TextBox 4">
            <a:extLst>
              <a:ext uri="{FF2B5EF4-FFF2-40B4-BE49-F238E27FC236}">
                <a16:creationId xmlns:a16="http://schemas.microsoft.com/office/drawing/2014/main" id="{7724F5A5-9709-42C6-3476-EAEA891409CD}"/>
              </a:ext>
            </a:extLst>
          </p:cNvPr>
          <p:cNvSpPr txBox="1"/>
          <p:nvPr/>
        </p:nvSpPr>
        <p:spPr>
          <a:xfrm>
            <a:off x="2963199" y="8420100"/>
            <a:ext cx="12288814" cy="1171283"/>
          </a:xfrm>
          <a:prstGeom prst="rect">
            <a:avLst/>
          </a:prstGeom>
        </p:spPr>
        <p:txBody>
          <a:bodyPr lIns="0" tIns="0" rIns="0" bIns="0" rtlCol="0" anchor="t">
            <a:spAutoFit/>
          </a:bodyPr>
          <a:lstStyle/>
          <a:p>
            <a:pPr algn="ctr">
              <a:lnSpc>
                <a:spcPts val="10416"/>
              </a:lnSpc>
            </a:pPr>
            <a:r>
              <a:rPr lang="tr-TR" sz="4800" dirty="0">
                <a:solidFill>
                  <a:srgbClr val="FFFFFF"/>
                </a:solidFill>
                <a:latin typeface="Times New Roman" panose="02020603050405020304" pitchFamily="18" charset="0"/>
                <a:cs typeface="Times New Roman" panose="02020603050405020304" pitchFamily="18" charset="0"/>
              </a:rPr>
              <a:t>INOVATECH</a:t>
            </a:r>
            <a:endParaRPr lang="en-US" sz="4800"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33333"/>
            </a:stretch>
          </a:blipFill>
        </p:spPr>
        <p:txBody>
          <a:bodyPr/>
          <a:lstStyle/>
          <a:p>
            <a:endParaRPr lang="tr-TR"/>
          </a:p>
        </p:txBody>
      </p:sp>
      <p:sp>
        <p:nvSpPr>
          <p:cNvPr id="3" name="TextBox 3"/>
          <p:cNvSpPr txBox="1"/>
          <p:nvPr/>
        </p:nvSpPr>
        <p:spPr>
          <a:xfrm>
            <a:off x="3475919" y="3998976"/>
            <a:ext cx="12709669" cy="2154501"/>
          </a:xfrm>
          <a:prstGeom prst="rect">
            <a:avLst/>
          </a:prstGeom>
        </p:spPr>
        <p:txBody>
          <a:bodyPr lIns="0" tIns="0" rIns="0" bIns="0" rtlCol="0" anchor="t">
            <a:spAutoFit/>
          </a:bodyPr>
          <a:lstStyle/>
          <a:p>
            <a:pPr algn="ctr">
              <a:lnSpc>
                <a:spcPts val="17856"/>
              </a:lnSpc>
            </a:pPr>
            <a:r>
              <a:rPr lang="en-US" sz="14400" dirty="0" err="1">
                <a:solidFill>
                  <a:srgbClr val="FFFFFF"/>
                </a:solidFill>
                <a:latin typeface="Times New Roman" panose="02020603050405020304" pitchFamily="18" charset="0"/>
                <a:cs typeface="Times New Roman" panose="02020603050405020304" pitchFamily="18" charset="0"/>
              </a:rPr>
              <a:t>Teşekkürler</a:t>
            </a:r>
            <a:r>
              <a:rPr lang="en-US" sz="14400" dirty="0">
                <a:solidFill>
                  <a:srgbClr val="FFFFFF"/>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tr-TR"/>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txBody>
            <a:bodyPr/>
            <a:lstStyle/>
            <a:p>
              <a:endParaRPr lang="tr-TR"/>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696200" y="342900"/>
            <a:ext cx="10110771" cy="9876102"/>
            <a:chOff x="-1209343" y="-36456"/>
            <a:chExt cx="13481028" cy="14426906"/>
          </a:xfrm>
        </p:grpSpPr>
        <p:sp>
          <p:nvSpPr>
            <p:cNvPr id="7" name="TextBox 7"/>
            <p:cNvSpPr txBox="1"/>
            <p:nvPr/>
          </p:nvSpPr>
          <p:spPr>
            <a:xfrm>
              <a:off x="-91741" y="-36456"/>
              <a:ext cx="12363426" cy="1831170"/>
            </a:xfrm>
            <a:prstGeom prst="rect">
              <a:avLst/>
            </a:prstGeom>
          </p:spPr>
          <p:txBody>
            <a:bodyPr wrap="square" lIns="0" tIns="0" rIns="0" bIns="0" rtlCol="0" anchor="t">
              <a:spAutoFit/>
            </a:bodyPr>
            <a:lstStyle/>
            <a:p>
              <a:pPr algn="ctr">
                <a:lnSpc>
                  <a:spcPts val="10415"/>
                </a:lnSpc>
              </a:pPr>
              <a:r>
                <a:rPr lang="en-US" sz="8000" dirty="0">
                  <a:solidFill>
                    <a:srgbClr val="FFFFFF"/>
                  </a:solidFill>
                  <a:latin typeface="Times New Roman" panose="02020603050405020304" pitchFamily="18" charset="0"/>
                  <a:cs typeface="Times New Roman" panose="02020603050405020304" pitchFamily="18" charset="0"/>
                </a:rPr>
                <a:t>P</a:t>
              </a:r>
              <a:r>
                <a:rPr lang="tr-TR" sz="8000" dirty="0">
                  <a:solidFill>
                    <a:srgbClr val="FFFFFF"/>
                  </a:solidFill>
                  <a:latin typeface="Times New Roman" panose="02020603050405020304" pitchFamily="18" charset="0"/>
                  <a:cs typeface="Times New Roman" panose="02020603050405020304" pitchFamily="18" charset="0"/>
                </a:rPr>
                <a:t>roblem</a:t>
              </a:r>
              <a:endParaRPr lang="en-US" sz="8000" dirty="0">
                <a:solidFill>
                  <a:srgbClr val="FFFFFF"/>
                </a:solidFill>
                <a:latin typeface="Times New Roman" panose="02020603050405020304" pitchFamily="18" charset="0"/>
                <a:cs typeface="Times New Roman" panose="02020603050405020304" pitchFamily="18" charset="0"/>
              </a:endParaRPr>
            </a:p>
          </p:txBody>
        </p:sp>
        <p:sp>
          <p:nvSpPr>
            <p:cNvPr id="8" name="TextBox 8"/>
            <p:cNvSpPr txBox="1"/>
            <p:nvPr/>
          </p:nvSpPr>
          <p:spPr>
            <a:xfrm>
              <a:off x="-1209343" y="1794715"/>
              <a:ext cx="13481025" cy="12595735"/>
            </a:xfrm>
            <a:prstGeom prst="rect">
              <a:avLst/>
            </a:prstGeom>
          </p:spPr>
          <p:txBody>
            <a:bodyPr wrap="square" lIns="0" tIns="0" rIns="0" bIns="0" rtlCol="0" anchor="t">
              <a:spAutoFit/>
            </a:bodyPr>
            <a:lstStyle/>
            <a:p>
              <a:pPr>
                <a:lnSpc>
                  <a:spcPts val="5236"/>
                </a:lnSpc>
              </a:pPr>
              <a:r>
                <a:rPr lang="tr-TR" sz="4000" b="0" i="0" dirty="0">
                  <a:solidFill>
                    <a:srgbClr val="D1D5DB"/>
                  </a:solidFill>
                  <a:effectLst/>
                  <a:latin typeface="Times New Roman" panose="02020603050405020304" pitchFamily="18" charset="0"/>
                  <a:cs typeface="Times New Roman" panose="02020603050405020304" pitchFamily="18" charset="0"/>
                </a:rPr>
                <a:t>Artan araç kullanımıyla birlikte araç hırsızlıklarındaki eğilim, hırsızların aracın anahtar sinyalini bozarak aracı ele geçirme endişelerini artırmaktadır. Bu durum, özellikle araç kullanım süreçlerinde yaşanan güvenlik sorunlarıyla beraber, geleneksel kimlik doğrulama yöntemlerinin yeterli güvenliği sağlayamadığını ve hatalı kimlik tespitlerinin güvenlik açıklarına neden olabileceğini göstermektedir. Bu bağlamda, projemiz yapay zeka tabanlı kamera sistemi ile araç güvenliği konusunda etkili bir çözüm sunmayı hedeflemektedir.</a:t>
              </a:r>
              <a:endParaRPr lang="en-US" sz="3740" dirty="0">
                <a:solidFill>
                  <a:srgbClr val="FFFFFF"/>
                </a:solidFill>
                <a:latin typeface="Times New Roman" panose="02020603050405020304" pitchFamily="18" charset="0"/>
                <a:cs typeface="Times New Roman" panose="02020603050405020304" pitchFamily="18" charset="0"/>
              </a:endParaRPr>
            </a:p>
          </p:txBody>
        </p:sp>
      </p:grpSp>
      <p:sp>
        <p:nvSpPr>
          <p:cNvPr id="9" name="Freeform 9"/>
          <p:cNvSpPr/>
          <p:nvPr/>
        </p:nvSpPr>
        <p:spPr>
          <a:xfrm>
            <a:off x="-867832" y="347132"/>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pic>
        <p:nvPicPr>
          <p:cNvPr id="12" name="Resim 11">
            <a:extLst>
              <a:ext uri="{FF2B5EF4-FFF2-40B4-BE49-F238E27FC236}">
                <a16:creationId xmlns:a16="http://schemas.microsoft.com/office/drawing/2014/main" id="{ABFAA041-5618-4967-9028-8502939BB5E0}"/>
              </a:ext>
            </a:extLst>
          </p:cNvPr>
          <p:cNvPicPr>
            <a:picLocks noChangeAspect="1"/>
          </p:cNvPicPr>
          <p:nvPr/>
        </p:nvPicPr>
        <p:blipFill>
          <a:blip r:embed="rId5"/>
          <a:stretch>
            <a:fillRect/>
          </a:stretch>
        </p:blipFill>
        <p:spPr>
          <a:xfrm>
            <a:off x="1037520" y="3431719"/>
            <a:ext cx="6306230" cy="41178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597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tr-TR"/>
          </a:p>
        </p:txBody>
      </p:sp>
      <p:grpSp>
        <p:nvGrpSpPr>
          <p:cNvPr id="6" name="Group 6"/>
          <p:cNvGrpSpPr/>
          <p:nvPr/>
        </p:nvGrpSpPr>
        <p:grpSpPr>
          <a:xfrm>
            <a:off x="7467601" y="-322471"/>
            <a:ext cx="10163468" cy="9656971"/>
            <a:chOff x="0" y="-47625"/>
            <a:chExt cx="12271684" cy="3123431"/>
          </a:xfrm>
        </p:grpSpPr>
        <p:sp>
          <p:nvSpPr>
            <p:cNvPr id="7" name="TextBox 7"/>
            <p:cNvSpPr txBox="1"/>
            <p:nvPr/>
          </p:nvSpPr>
          <p:spPr>
            <a:xfrm>
              <a:off x="0" y="-47625"/>
              <a:ext cx="12271684" cy="1743329"/>
            </a:xfrm>
            <a:prstGeom prst="rect">
              <a:avLst/>
            </a:prstGeom>
          </p:spPr>
          <p:txBody>
            <a:bodyPr lIns="0" tIns="0" rIns="0" bIns="0" rtlCol="0" anchor="t">
              <a:spAutoFit/>
            </a:bodyPr>
            <a:lstStyle/>
            <a:p>
              <a:pPr algn="ctr">
                <a:lnSpc>
                  <a:spcPts val="10415"/>
                </a:lnSpc>
              </a:pPr>
              <a:endParaRPr/>
            </a:p>
          </p:txBody>
        </p:sp>
        <p:sp>
          <p:nvSpPr>
            <p:cNvPr id="8" name="TextBox 8"/>
            <p:cNvSpPr txBox="1"/>
            <p:nvPr/>
          </p:nvSpPr>
          <p:spPr>
            <a:xfrm>
              <a:off x="0" y="2258573"/>
              <a:ext cx="12271684" cy="817233"/>
            </a:xfrm>
            <a:prstGeom prst="rect">
              <a:avLst/>
            </a:prstGeom>
          </p:spPr>
          <p:txBody>
            <a:bodyPr lIns="0" tIns="0" rIns="0" bIns="0" rtlCol="0" anchor="t">
              <a:spAutoFit/>
            </a:bodyPr>
            <a:lstStyle/>
            <a:p>
              <a:pPr algn="ctr">
                <a:lnSpc>
                  <a:spcPts val="5236"/>
                </a:lnSpc>
              </a:pPr>
              <a:endParaRPr lang="en-US" sz="3740" dirty="0">
                <a:solidFill>
                  <a:srgbClr val="FFFFFF"/>
                </a:solidFill>
                <a:latin typeface="Inter"/>
              </a:endParaRPr>
            </a:p>
          </p:txBody>
        </p:sp>
      </p:grpSp>
      <p:sp>
        <p:nvSpPr>
          <p:cNvPr id="9" name="Freeform 9"/>
          <p:cNvSpPr/>
          <p:nvPr/>
        </p:nvSpPr>
        <p:spPr>
          <a:xfrm>
            <a:off x="-788349" y="474383"/>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4" name="TextBox 7">
            <a:extLst>
              <a:ext uri="{FF2B5EF4-FFF2-40B4-BE49-F238E27FC236}">
                <a16:creationId xmlns:a16="http://schemas.microsoft.com/office/drawing/2014/main" id="{4EB05C47-FB1C-4292-BBB5-0CE0DE66A9CE}"/>
              </a:ext>
            </a:extLst>
          </p:cNvPr>
          <p:cNvSpPr txBox="1"/>
          <p:nvPr/>
        </p:nvSpPr>
        <p:spPr>
          <a:xfrm>
            <a:off x="2514600" y="526642"/>
            <a:ext cx="12039600" cy="1241558"/>
          </a:xfrm>
          <a:prstGeom prst="rect">
            <a:avLst/>
          </a:prstGeom>
        </p:spPr>
        <p:txBody>
          <a:bodyPr wrap="square" lIns="0" tIns="0" rIns="0" bIns="0" rtlCol="0" anchor="t">
            <a:spAutoFit/>
          </a:bodyPr>
          <a:lstStyle/>
          <a:p>
            <a:pPr algn="ctr">
              <a:lnSpc>
                <a:spcPts val="10415"/>
              </a:lnSpc>
            </a:pPr>
            <a:r>
              <a:rPr lang="tr-TR" sz="8000" dirty="0">
                <a:solidFill>
                  <a:srgbClr val="FFFFFF"/>
                </a:solidFill>
                <a:latin typeface="Times New Roman" panose="02020603050405020304" pitchFamily="18" charset="0"/>
                <a:cs typeface="Times New Roman" panose="02020603050405020304" pitchFamily="18" charset="0"/>
              </a:rPr>
              <a:t>Var Olan Çözümler</a:t>
            </a:r>
            <a:endParaRPr lang="en-US" sz="8000" dirty="0">
              <a:solidFill>
                <a:srgbClr val="FFFFFF"/>
              </a:solidFill>
              <a:latin typeface="Times New Roman" panose="02020603050405020304" pitchFamily="18" charset="0"/>
              <a:cs typeface="Times New Roman" panose="02020603050405020304" pitchFamily="18" charset="0"/>
            </a:endParaRPr>
          </a:p>
        </p:txBody>
      </p:sp>
      <p:pic>
        <p:nvPicPr>
          <p:cNvPr id="16" name="Resim 15">
            <a:extLst>
              <a:ext uri="{FF2B5EF4-FFF2-40B4-BE49-F238E27FC236}">
                <a16:creationId xmlns:a16="http://schemas.microsoft.com/office/drawing/2014/main" id="{9C89DE5A-92A4-4427-86AC-D1A960B10032}"/>
              </a:ext>
            </a:extLst>
          </p:cNvPr>
          <p:cNvPicPr>
            <a:picLocks noChangeAspect="1"/>
          </p:cNvPicPr>
          <p:nvPr/>
        </p:nvPicPr>
        <p:blipFill>
          <a:blip r:embed="rId5"/>
          <a:stretch>
            <a:fillRect/>
          </a:stretch>
        </p:blipFill>
        <p:spPr>
          <a:xfrm>
            <a:off x="1466548" y="2628899"/>
            <a:ext cx="4534506" cy="59779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8">
            <a:extLst>
              <a:ext uri="{FF2B5EF4-FFF2-40B4-BE49-F238E27FC236}">
                <a16:creationId xmlns:a16="http://schemas.microsoft.com/office/drawing/2014/main" id="{4156EAEF-952F-4700-BF29-FB074AF7FE49}"/>
              </a:ext>
            </a:extLst>
          </p:cNvPr>
          <p:cNvSpPr txBox="1"/>
          <p:nvPr/>
        </p:nvSpPr>
        <p:spPr>
          <a:xfrm>
            <a:off x="6781801" y="2171700"/>
            <a:ext cx="10515600" cy="7948266"/>
          </a:xfrm>
          <a:prstGeom prst="rect">
            <a:avLst/>
          </a:prstGeom>
        </p:spPr>
        <p:txBody>
          <a:bodyPr wrap="square" lIns="0" tIns="0" rIns="0" bIns="0" rtlCol="0" anchor="t">
            <a:spAutoFit/>
          </a:bodyPr>
          <a:lstStyle/>
          <a:p>
            <a:pPr algn="ctr">
              <a:lnSpc>
                <a:spcPts val="5236"/>
              </a:lnSpc>
            </a:pPr>
            <a:r>
              <a:rPr lang="tr-TR" sz="4000" b="0" i="0" dirty="0">
                <a:solidFill>
                  <a:srgbClr val="D1D5DB"/>
                </a:solidFill>
                <a:effectLst/>
                <a:latin typeface="Times New Roman" panose="02020603050405020304" pitchFamily="18" charset="0"/>
                <a:cs typeface="Times New Roman" panose="02020603050405020304" pitchFamily="18" charset="0"/>
              </a:rPr>
              <a:t>Parmak izi veya iris tarama gibi biyometrik çözümler mevcuttur, ancak genellikle pahalı ve karmaşıktır.</a:t>
            </a:r>
          </a:p>
          <a:p>
            <a:pPr algn="ctr">
              <a:lnSpc>
                <a:spcPts val="5236"/>
              </a:lnSpc>
            </a:pPr>
            <a:endParaRPr lang="tr-TR" sz="4000" b="0" i="0" dirty="0">
              <a:solidFill>
                <a:srgbClr val="D1D5DB"/>
              </a:solidFill>
              <a:effectLst/>
              <a:latin typeface="Times New Roman" panose="02020603050405020304" pitchFamily="18" charset="0"/>
              <a:cs typeface="Times New Roman" panose="02020603050405020304" pitchFamily="18" charset="0"/>
            </a:endParaRPr>
          </a:p>
          <a:p>
            <a:pPr algn="ctr">
              <a:lnSpc>
                <a:spcPts val="5236"/>
              </a:lnSpc>
            </a:pPr>
            <a:r>
              <a:rPr lang="tr-TR" sz="4000" b="0" i="0" dirty="0">
                <a:solidFill>
                  <a:srgbClr val="D1D5DB"/>
                </a:solidFill>
                <a:effectLst/>
                <a:latin typeface="Times New Roman" panose="02020603050405020304" pitchFamily="18" charset="0"/>
                <a:cs typeface="Times New Roman" panose="02020603050405020304" pitchFamily="18" charset="0"/>
              </a:rPr>
              <a:t>Uzaktan izleme sistemleri aracın durumuyla ilgili bilgiler sağlar, ancak güvenilir kimlik doğrulama özelliğini içermez.</a:t>
            </a:r>
          </a:p>
          <a:p>
            <a:pPr algn="ctr">
              <a:lnSpc>
                <a:spcPts val="5236"/>
              </a:lnSpc>
            </a:pPr>
            <a:endParaRPr lang="tr-TR" sz="4000" dirty="0">
              <a:solidFill>
                <a:srgbClr val="D1D5DB"/>
              </a:solidFill>
              <a:latin typeface="Times New Roman" panose="02020603050405020304" pitchFamily="18" charset="0"/>
              <a:cs typeface="Times New Roman" panose="02020603050405020304" pitchFamily="18" charset="0"/>
            </a:endParaRPr>
          </a:p>
          <a:p>
            <a:pPr algn="ctr">
              <a:lnSpc>
                <a:spcPts val="5236"/>
              </a:lnSpc>
            </a:pPr>
            <a:r>
              <a:rPr lang="tr-TR" sz="4000" dirty="0">
                <a:solidFill>
                  <a:srgbClr val="D1D5DB"/>
                </a:solidFill>
                <a:latin typeface="Times New Roman" panose="02020603050405020304" pitchFamily="18" charset="0"/>
                <a:cs typeface="Times New Roman" panose="02020603050405020304" pitchFamily="18" charset="0"/>
              </a:rPr>
              <a:t>Sabit kamera sistemleri kullanılabilir, ancak bu sistemler genellikle esneklik ve kişiselleştirme eksikliği gösterir.</a:t>
            </a:r>
          </a:p>
          <a:p>
            <a:pPr algn="ctr">
              <a:lnSpc>
                <a:spcPts val="5236"/>
              </a:lnSpc>
            </a:pPr>
            <a:endParaRPr lang="en-US" sz="3740" dirty="0">
              <a:solidFill>
                <a:srgbClr val="FFFFFF"/>
              </a:solidFill>
              <a:latin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59" b="-9259"/>
            </a:stretch>
          </a:blipFill>
        </p:spPr>
        <p:txBody>
          <a:bodyPr/>
          <a:lstStyle/>
          <a:p>
            <a:endParaRPr lang="tr-TR"/>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txBody>
            <a:bodyPr/>
            <a:lstStyle/>
            <a:p>
              <a:endParaRPr lang="tr-TR"/>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02633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Freeform 7"/>
          <p:cNvSpPr/>
          <p:nvPr/>
        </p:nvSpPr>
        <p:spPr>
          <a:xfrm>
            <a:off x="11125200" y="2476500"/>
            <a:ext cx="5666903" cy="6039095"/>
          </a:xfrm>
          <a:custGeom>
            <a:avLst/>
            <a:gdLst/>
            <a:ahLst/>
            <a:cxnLst/>
            <a:rect l="l" t="t" r="r" b="b"/>
            <a:pathLst>
              <a:path w="6572495" h="6572495">
                <a:moveTo>
                  <a:pt x="0" y="0"/>
                </a:moveTo>
                <a:lnTo>
                  <a:pt x="6572494" y="0"/>
                </a:lnTo>
                <a:lnTo>
                  <a:pt x="6572494" y="6572494"/>
                </a:lnTo>
                <a:lnTo>
                  <a:pt x="0" y="6572494"/>
                </a:lnTo>
                <a:lnTo>
                  <a:pt x="0" y="0"/>
                </a:lnTo>
                <a:close/>
              </a:path>
            </a:pathLst>
          </a:custGeom>
          <a:blipFill>
            <a:blip r:embed="rId5"/>
            <a:stretch>
              <a:fillRect/>
            </a:stretch>
          </a:blipFill>
        </p:spPr>
        <p:txBody>
          <a:bodyPr/>
          <a:lstStyle/>
          <a:p>
            <a:endParaRPr lang="tr-TR"/>
          </a:p>
        </p:txBody>
      </p:sp>
      <p:sp>
        <p:nvSpPr>
          <p:cNvPr id="8" name="TextBox 8"/>
          <p:cNvSpPr txBox="1"/>
          <p:nvPr/>
        </p:nvSpPr>
        <p:spPr>
          <a:xfrm>
            <a:off x="1219200" y="800100"/>
            <a:ext cx="9144000" cy="8352415"/>
          </a:xfrm>
          <a:prstGeom prst="rect">
            <a:avLst/>
          </a:prstGeom>
        </p:spPr>
        <p:txBody>
          <a:bodyPr wrap="square" lIns="0" tIns="0" rIns="0" bIns="0" rtlCol="0" anchor="t">
            <a:spAutoFit/>
          </a:bodyPr>
          <a:lstStyle/>
          <a:p>
            <a:pPr algn="ctr">
              <a:lnSpc>
                <a:spcPts val="11760"/>
              </a:lnSpc>
            </a:pPr>
            <a:r>
              <a:rPr lang="tr-TR" sz="8000" b="1" dirty="0">
                <a:solidFill>
                  <a:srgbClr val="FFFFFF"/>
                </a:solidFill>
                <a:latin typeface="Times New Roman" panose="02020603050405020304" pitchFamily="18" charset="0"/>
                <a:cs typeface="Times New Roman" panose="02020603050405020304" pitchFamily="18" charset="0"/>
              </a:rPr>
              <a:t>İdeal Çözüm</a:t>
            </a:r>
            <a:endParaRPr lang="en-US" sz="8000" b="1" dirty="0">
              <a:solidFill>
                <a:srgbClr val="FFFFFF"/>
              </a:solidFill>
              <a:latin typeface="Times New Roman" panose="02020603050405020304" pitchFamily="18" charset="0"/>
              <a:cs typeface="Times New Roman" panose="02020603050405020304" pitchFamily="18" charset="0"/>
            </a:endParaRPr>
          </a:p>
          <a:p>
            <a:pPr>
              <a:lnSpc>
                <a:spcPts val="4883"/>
              </a:lnSpc>
            </a:pPr>
            <a:r>
              <a:rPr lang="tr-TR" sz="2800" i="0" dirty="0">
                <a:solidFill>
                  <a:schemeClr val="bg1"/>
                </a:solidFill>
                <a:effectLst/>
                <a:latin typeface="Times New Roman" panose="02020603050405020304" pitchFamily="18" charset="0"/>
                <a:ea typeface="Inter" panose="020B0604020202020204" charset="0"/>
                <a:cs typeface="Times New Roman" panose="02020603050405020304" pitchFamily="18" charset="0"/>
              </a:rPr>
              <a:t>Projemizin benzersiz özelliği, her koşulda yüksek doğrulukta yüz tanıma yapabilme yeteneğidir. Değişen ışık, farklı açılar veya çevresel faktörler gibi zorlu şartlarda bile güçlü bir performans sergiler.</a:t>
            </a:r>
          </a:p>
          <a:p>
            <a:pPr>
              <a:lnSpc>
                <a:spcPts val="4883"/>
              </a:lnSpc>
            </a:pPr>
            <a:endParaRPr lang="tr-TR" sz="2800" dirty="0">
              <a:solidFill>
                <a:schemeClr val="bg1"/>
              </a:solidFill>
              <a:latin typeface="Times New Roman" panose="02020603050405020304" pitchFamily="18" charset="0"/>
              <a:ea typeface="Inter" panose="020B0604020202020204" charset="0"/>
              <a:cs typeface="Times New Roman" panose="02020603050405020304" pitchFamily="18" charset="0"/>
            </a:endParaRPr>
          </a:p>
          <a:p>
            <a:pPr>
              <a:lnSpc>
                <a:spcPts val="4883"/>
              </a:lnSpc>
            </a:pP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Projemizin</a:t>
            </a:r>
            <a:r>
              <a:rPr lang="tr-TR" sz="2800" dirty="0">
                <a:solidFill>
                  <a:schemeClr val="bg1"/>
                </a:solidFill>
                <a:latin typeface="Times New Roman" panose="02020603050405020304" pitchFamily="18" charset="0"/>
                <a:ea typeface="Inter" panose="020B0604020202020204" charset="0"/>
                <a:cs typeface="Times New Roman" panose="02020603050405020304" pitchFamily="18" charset="0"/>
              </a:rPr>
              <a:t> bir diğer</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benzersiz özelliği</a:t>
            </a:r>
            <a:r>
              <a:rPr lang="tr-TR" sz="2800" dirty="0">
                <a:solidFill>
                  <a:schemeClr val="bg1"/>
                </a:solidFill>
                <a:latin typeface="Times New Roman" panose="02020603050405020304" pitchFamily="18" charset="0"/>
                <a:ea typeface="Inter" panose="020B0604020202020204" charset="0"/>
                <a:cs typeface="Times New Roman" panose="02020603050405020304" pitchFamily="18" charset="0"/>
              </a:rPr>
              <a:t> ise</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kullanıcının yüz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tanıma</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doğrulamasının</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ardından</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gelen</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ikinci</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bir</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aşama</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olan</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kullanıcı</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tercihlerine</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dayalı</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bildirim</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sistemidir.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Bunu</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mobil</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cihaz</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üzerinden</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anlık</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bildirimler</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gönderme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ile</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yap</a:t>
            </a:r>
            <a:r>
              <a:rPr lang="tr-TR" sz="2800" dirty="0">
                <a:solidFill>
                  <a:schemeClr val="bg1"/>
                </a:solidFill>
                <a:latin typeface="Times New Roman" panose="02020603050405020304" pitchFamily="18" charset="0"/>
                <a:ea typeface="Inter" panose="020B0604020202020204" charset="0"/>
                <a:cs typeface="Times New Roman" panose="02020603050405020304" pitchFamily="18" charset="0"/>
              </a:rPr>
              <a:t>ar</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Bu</a:t>
            </a:r>
            <a:r>
              <a:rPr lang="tr-TR" sz="2800" dirty="0">
                <a:solidFill>
                  <a:schemeClr val="bg1"/>
                </a:solidFill>
                <a:latin typeface="Times New Roman" panose="02020603050405020304" pitchFamily="18" charset="0"/>
                <a:ea typeface="Inter" panose="020B0604020202020204" charset="0"/>
                <a:cs typeface="Times New Roman" panose="02020603050405020304" pitchFamily="18" charset="0"/>
              </a:rPr>
              <a:t> da</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aracın</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güvenliğini</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artırmak</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ve</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kullanıcının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bilinçli</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bir</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şekilde</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tercihlerine</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karar</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vermesini</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sağlamak</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açısından</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 fark </a:t>
            </a:r>
            <a:r>
              <a:rPr lang="en-US" sz="2800" dirty="0" err="1">
                <a:solidFill>
                  <a:schemeClr val="bg1"/>
                </a:solidFill>
                <a:latin typeface="Times New Roman" panose="02020603050405020304" pitchFamily="18" charset="0"/>
                <a:ea typeface="Inter" panose="020B0604020202020204" charset="0"/>
                <a:cs typeface="Times New Roman" panose="02020603050405020304" pitchFamily="18" charset="0"/>
              </a:rPr>
              <a:t>yaratır</a:t>
            </a:r>
            <a:r>
              <a:rPr lang="en-US" sz="2800" dirty="0">
                <a:solidFill>
                  <a:schemeClr val="bg1"/>
                </a:solidFill>
                <a:latin typeface="Times New Roman" panose="02020603050405020304" pitchFamily="18" charset="0"/>
                <a:ea typeface="Inter" panose="020B0604020202020204" charset="0"/>
                <a:cs typeface="Times New Roman" panose="02020603050405020304" pitchFamily="18"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59" b="-9259"/>
            </a:stretch>
          </a:blipFill>
        </p:spPr>
        <p:txBody>
          <a:bodyPr/>
          <a:lstStyle/>
          <a:p>
            <a:endParaRPr lang="tr-TR"/>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txBody>
            <a:bodyPr/>
            <a:lstStyle/>
            <a:p>
              <a:endParaRPr lang="tr-TR"/>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0">
            <a:extLst>
              <a:ext uri="{FF2B5EF4-FFF2-40B4-BE49-F238E27FC236}">
                <a16:creationId xmlns:a16="http://schemas.microsoft.com/office/drawing/2014/main" id="{3DA02E3E-A83B-4266-ACBC-C132AE447287}"/>
              </a:ext>
            </a:extLst>
          </p:cNvPr>
          <p:cNvSpPr/>
          <p:nvPr/>
        </p:nvSpPr>
        <p:spPr>
          <a:xfrm>
            <a:off x="11310791" y="2534738"/>
            <a:ext cx="5987449" cy="5987449"/>
          </a:xfrm>
          <a:custGeom>
            <a:avLst/>
            <a:gdLst/>
            <a:ahLst/>
            <a:cxnLst/>
            <a:rect l="l" t="t" r="r" b="b"/>
            <a:pathLst>
              <a:path w="5987449" h="5987449">
                <a:moveTo>
                  <a:pt x="0" y="0"/>
                </a:moveTo>
                <a:lnTo>
                  <a:pt x="5987449" y="0"/>
                </a:lnTo>
                <a:lnTo>
                  <a:pt x="5987449" y="5987449"/>
                </a:lnTo>
                <a:lnTo>
                  <a:pt x="0" y="5987449"/>
                </a:lnTo>
                <a:lnTo>
                  <a:pt x="0" y="0"/>
                </a:lnTo>
                <a:close/>
              </a:path>
            </a:pathLst>
          </a:custGeom>
          <a:blipFill>
            <a:blip r:embed="rId3"/>
            <a:stretch>
              <a:fillRect/>
            </a:stretch>
          </a:blipFill>
        </p:spPr>
        <p:txBody>
          <a:bodyPr/>
          <a:lstStyle/>
          <a:p>
            <a:endParaRPr lang="tr-TR"/>
          </a:p>
        </p:txBody>
      </p:sp>
      <p:sp>
        <p:nvSpPr>
          <p:cNvPr id="16" name="TextBox 8">
            <a:extLst>
              <a:ext uri="{FF2B5EF4-FFF2-40B4-BE49-F238E27FC236}">
                <a16:creationId xmlns:a16="http://schemas.microsoft.com/office/drawing/2014/main" id="{C1BD5478-D8FF-4703-8C6B-9D1CE75EFBC1}"/>
              </a:ext>
            </a:extLst>
          </p:cNvPr>
          <p:cNvSpPr txBox="1"/>
          <p:nvPr/>
        </p:nvSpPr>
        <p:spPr>
          <a:xfrm>
            <a:off x="685800" y="1485900"/>
            <a:ext cx="9438620" cy="5859617"/>
          </a:xfrm>
          <a:prstGeom prst="rect">
            <a:avLst/>
          </a:prstGeom>
        </p:spPr>
        <p:txBody>
          <a:bodyPr lIns="0" tIns="0" rIns="0" bIns="0" rtlCol="0" anchor="t">
            <a:spAutoFit/>
          </a:bodyPr>
          <a:lstStyle/>
          <a:p>
            <a:pPr algn="ctr">
              <a:lnSpc>
                <a:spcPts val="11760"/>
              </a:lnSpc>
            </a:pPr>
            <a:r>
              <a:rPr lang="tr-TR" sz="8000" b="1" dirty="0">
                <a:solidFill>
                  <a:srgbClr val="FFFFFF"/>
                </a:solidFill>
                <a:latin typeface="Times New Roman" panose="02020603050405020304" pitchFamily="18" charset="0"/>
                <a:cs typeface="Times New Roman" panose="02020603050405020304" pitchFamily="18" charset="0"/>
              </a:rPr>
              <a:t>Ürün</a:t>
            </a:r>
            <a:endParaRPr lang="en-US" sz="8000" b="1" dirty="0">
              <a:solidFill>
                <a:srgbClr val="FFFFFF"/>
              </a:solidFill>
              <a:latin typeface="Times New Roman" panose="02020603050405020304" pitchFamily="18" charset="0"/>
              <a:cs typeface="Times New Roman" panose="02020603050405020304" pitchFamily="18" charset="0"/>
            </a:endParaRPr>
          </a:p>
          <a:p>
            <a:pPr algn="ctr">
              <a:lnSpc>
                <a:spcPts val="4883"/>
              </a:lnSpc>
            </a:pPr>
            <a:endParaRPr lang="tr-TR" sz="3487" dirty="0">
              <a:solidFill>
                <a:srgbClr val="FFFFFF"/>
              </a:solidFill>
              <a:latin typeface="Inter"/>
            </a:endParaRPr>
          </a:p>
          <a:p>
            <a:pPr algn="ctr">
              <a:lnSpc>
                <a:spcPts val="4883"/>
              </a:lnSpc>
            </a:pPr>
            <a:r>
              <a:rPr lang="en-US" sz="3487" dirty="0">
                <a:solidFill>
                  <a:srgbClr val="FFFFFF"/>
                </a:solidFill>
                <a:latin typeface="Times New Roman" panose="02020603050405020304" pitchFamily="18" charset="0"/>
                <a:cs typeface="Times New Roman" panose="02020603050405020304" pitchFamily="18" charset="0"/>
              </a:rPr>
              <a:t>E</a:t>
            </a:r>
            <a:r>
              <a:rPr lang="tr-TR" sz="3487" dirty="0">
                <a:solidFill>
                  <a:srgbClr val="FFFFFF"/>
                </a:solidFill>
                <a:latin typeface="Times New Roman" panose="02020603050405020304" pitchFamily="18" charset="0"/>
                <a:cs typeface="Times New Roman" panose="02020603050405020304" pitchFamily="18" charset="0"/>
              </a:rPr>
              <a:t>kip</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olarak</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geliştirdiğimiz</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yapay</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zeka</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tabanlı</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güvenlik</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kamera</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sistemi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aracın</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satın</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alımı</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sırasında</a:t>
            </a:r>
            <a:r>
              <a:rPr lang="en-US" sz="3487" dirty="0">
                <a:solidFill>
                  <a:srgbClr val="FFFFFF"/>
                </a:solidFill>
                <a:latin typeface="Times New Roman" panose="02020603050405020304" pitchFamily="18" charset="0"/>
                <a:cs typeface="Times New Roman" panose="02020603050405020304" pitchFamily="18" charset="0"/>
              </a:rPr>
              <a:t> kullanıcının yüz </a:t>
            </a:r>
            <a:r>
              <a:rPr lang="en-US" sz="3487" dirty="0" err="1">
                <a:solidFill>
                  <a:srgbClr val="FFFFFF"/>
                </a:solidFill>
                <a:latin typeface="Times New Roman" panose="02020603050405020304" pitchFamily="18" charset="0"/>
                <a:cs typeface="Times New Roman" panose="02020603050405020304" pitchFamily="18" charset="0"/>
              </a:rPr>
              <a:t>taramasından</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alınacak</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verilerle</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sürücü</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kimlik</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doğrulama</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ve</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daha</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sonraki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araç</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kullanımı</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için</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kontrol</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süreçlerini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daha</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etkin</a:t>
            </a:r>
            <a:r>
              <a:rPr lang="en-US" sz="3487" dirty="0">
                <a:solidFill>
                  <a:srgbClr val="FFFFFF"/>
                </a:solidFill>
                <a:latin typeface="Times New Roman" panose="02020603050405020304" pitchFamily="18" charset="0"/>
                <a:cs typeface="Times New Roman" panose="02020603050405020304" pitchFamily="18" charset="0"/>
              </a:rPr>
              <a:t> hale </a:t>
            </a:r>
            <a:r>
              <a:rPr lang="en-US" sz="3487" dirty="0" err="1">
                <a:solidFill>
                  <a:srgbClr val="FFFFFF"/>
                </a:solidFill>
                <a:latin typeface="Times New Roman" panose="02020603050405020304" pitchFamily="18" charset="0"/>
                <a:cs typeface="Times New Roman" panose="02020603050405020304" pitchFamily="18" charset="0"/>
              </a:rPr>
              <a:t>getirerek</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araç</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güvenliğini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artırmayı</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amaçlamaktadır</a:t>
            </a:r>
            <a:r>
              <a:rPr lang="en-US" sz="3487" dirty="0">
                <a:solidFill>
                  <a:srgbClr val="FFFFFF"/>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59" b="-9259"/>
            </a:stretch>
          </a:blipFill>
        </p:spPr>
        <p:txBody>
          <a:bodyPr/>
          <a:lstStyle/>
          <a:p>
            <a:endParaRPr lang="tr-TR"/>
          </a:p>
        </p:txBody>
      </p:sp>
      <p:grpSp>
        <p:nvGrpSpPr>
          <p:cNvPr id="3" name="Group 3"/>
          <p:cNvGrpSpPr/>
          <p:nvPr/>
        </p:nvGrpSpPr>
        <p:grpSpPr>
          <a:xfrm>
            <a:off x="-2540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txBody>
            <a:bodyPr/>
            <a:lstStyle/>
            <a:p>
              <a:endParaRPr lang="tr-TR" dirty="0"/>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524000" y="1409700"/>
            <a:ext cx="13689844" cy="7498521"/>
            <a:chOff x="213178" y="-85725"/>
            <a:chExt cx="17237124" cy="8576075"/>
          </a:xfrm>
        </p:grpSpPr>
        <p:sp>
          <p:nvSpPr>
            <p:cNvPr id="13" name="TextBox 13"/>
            <p:cNvSpPr txBox="1"/>
            <p:nvPr/>
          </p:nvSpPr>
          <p:spPr>
            <a:xfrm>
              <a:off x="980736" y="-85725"/>
              <a:ext cx="16163274" cy="759010"/>
            </a:xfrm>
            <a:prstGeom prst="rect">
              <a:avLst/>
            </a:prstGeom>
          </p:spPr>
          <p:txBody>
            <a:bodyPr wrap="square" lIns="0" tIns="0" rIns="0" bIns="0" rtlCol="0" anchor="t">
              <a:spAutoFit/>
            </a:bodyPr>
            <a:lstStyle/>
            <a:p>
              <a:pPr marL="0" lvl="1" indent="0" algn="l">
                <a:lnSpc>
                  <a:spcPts val="4436"/>
                </a:lnSpc>
                <a:spcBef>
                  <a:spcPct val="0"/>
                </a:spcBef>
              </a:pPr>
              <a:r>
                <a:rPr lang="tr-TR" sz="8000" dirty="0">
                  <a:solidFill>
                    <a:srgbClr val="FFFFFF"/>
                  </a:solidFill>
                  <a:latin typeface="Times New Roman" panose="02020603050405020304" pitchFamily="18" charset="0"/>
                  <a:cs typeface="Times New Roman" panose="02020603050405020304" pitchFamily="18" charset="0"/>
                </a:rPr>
                <a:t>Kullanıcı Tipleri</a:t>
              </a:r>
              <a:endParaRPr lang="en-US" sz="8000" dirty="0">
                <a:solidFill>
                  <a:srgbClr val="FFFFFF"/>
                </a:solidFill>
                <a:latin typeface="Times New Roman" panose="02020603050405020304" pitchFamily="18" charset="0"/>
                <a:cs typeface="Times New Roman" panose="02020603050405020304" pitchFamily="18" charset="0"/>
              </a:endParaRPr>
            </a:p>
          </p:txBody>
        </p:sp>
        <p:sp>
          <p:nvSpPr>
            <p:cNvPr id="14" name="TextBox 14"/>
            <p:cNvSpPr txBox="1"/>
            <p:nvPr/>
          </p:nvSpPr>
          <p:spPr>
            <a:xfrm>
              <a:off x="213178" y="811880"/>
              <a:ext cx="17237124" cy="7678470"/>
            </a:xfrm>
            <a:prstGeom prst="rect">
              <a:avLst/>
            </a:prstGeom>
          </p:spPr>
          <p:txBody>
            <a:bodyPr wrap="square" lIns="0" tIns="0" rIns="0" bIns="0" rtlCol="0" anchor="t">
              <a:spAutoFit/>
            </a:bodyPr>
            <a:lstStyle/>
            <a:p>
              <a:pPr algn="l"/>
              <a:endParaRPr lang="tr-TR" sz="3200" b="1" i="0" dirty="0">
                <a:solidFill>
                  <a:srgbClr val="D1D5DB"/>
                </a:solidFill>
                <a:effectLst/>
                <a:latin typeface="Times New Roman" panose="02020603050405020304" pitchFamily="18" charset="0"/>
                <a:cs typeface="Times New Roman" panose="02020603050405020304" pitchFamily="18" charset="0"/>
              </a:endParaRPr>
            </a:p>
            <a:p>
              <a:pPr algn="l"/>
              <a:r>
                <a:rPr lang="tr-TR" sz="3200" i="0" dirty="0">
                  <a:solidFill>
                    <a:srgbClr val="D1D5DB"/>
                  </a:solidFill>
                  <a:effectLst/>
                  <a:latin typeface="Times New Roman" panose="02020603050405020304" pitchFamily="18" charset="0"/>
                  <a:cs typeface="Times New Roman" panose="02020603050405020304" pitchFamily="18" charset="0"/>
                </a:rPr>
                <a:t>Kişisel tanıma, </a:t>
              </a:r>
              <a:r>
                <a:rPr lang="tr-TR" sz="3200" dirty="0">
                  <a:solidFill>
                    <a:srgbClr val="D1D5DB"/>
                  </a:solidFill>
                  <a:latin typeface="Times New Roman" panose="02020603050405020304" pitchFamily="18" charset="0"/>
                  <a:cs typeface="Times New Roman" panose="02020603050405020304" pitchFamily="18" charset="0"/>
                </a:rPr>
                <a:t>Ö</a:t>
              </a:r>
              <a:r>
                <a:rPr lang="tr-TR" sz="3200" i="0" dirty="0">
                  <a:solidFill>
                    <a:srgbClr val="D1D5DB"/>
                  </a:solidFill>
                  <a:effectLst/>
                  <a:latin typeface="Times New Roman" panose="02020603050405020304" pitchFamily="18" charset="0"/>
                  <a:cs typeface="Times New Roman" panose="02020603050405020304" pitchFamily="18" charset="0"/>
                </a:rPr>
                <a:t>nceden kayıt, mobil bildirim ve özelleştirilebilir güvenlik ayarları gibi özellikler her kullanıcı tipi için de aynı standartlarda sunulmaktadır. Ancak aşağıda belirtilen özellikler araç sahibine özel açık tercih sunmaktadır.</a:t>
              </a:r>
              <a:endParaRPr lang="tr-TR" sz="3200" dirty="0">
                <a:solidFill>
                  <a:srgbClr val="D1D5DB"/>
                </a:solidFill>
                <a:latin typeface="Times New Roman" panose="02020603050405020304" pitchFamily="18" charset="0"/>
                <a:cs typeface="Times New Roman" panose="02020603050405020304" pitchFamily="18" charset="0"/>
              </a:endParaRPr>
            </a:p>
            <a:p>
              <a:pPr algn="l"/>
              <a:endParaRPr lang="tr-TR" sz="3200" b="1" dirty="0">
                <a:solidFill>
                  <a:srgbClr val="D1D5DB"/>
                </a:solidFill>
                <a:latin typeface="Times New Roman" panose="02020603050405020304" pitchFamily="18" charset="0"/>
                <a:cs typeface="Times New Roman" panose="02020603050405020304" pitchFamily="18" charset="0"/>
              </a:endParaRPr>
            </a:p>
            <a:p>
              <a:pPr algn="l"/>
              <a:r>
                <a:rPr lang="tr-TR" sz="3200" b="1" i="0" dirty="0">
                  <a:solidFill>
                    <a:srgbClr val="D1D5DB"/>
                  </a:solidFill>
                  <a:effectLst/>
                  <a:latin typeface="Times New Roman" panose="02020603050405020304" pitchFamily="18" charset="0"/>
                  <a:cs typeface="Times New Roman" panose="02020603050405020304" pitchFamily="18" charset="0"/>
                </a:rPr>
                <a:t>Mobil Bildirim ve Onay:</a:t>
              </a:r>
              <a:r>
                <a:rPr lang="tr-TR" sz="3200" b="0" i="0" dirty="0">
                  <a:solidFill>
                    <a:srgbClr val="D1D5DB"/>
                  </a:solidFill>
                  <a:effectLst/>
                  <a:latin typeface="Times New Roman" panose="02020603050405020304" pitchFamily="18" charset="0"/>
                  <a:cs typeface="Times New Roman" panose="02020603050405020304" pitchFamily="18" charset="0"/>
                </a:rPr>
                <a:t> Kullanıcı, araç başka bir kişi tarafından kullanılmaya çalışıldığında anlık bildirim alır. Bu durumu onaylamak veya reddetmek için mobil cihazı üzerinden bir seçim yapabilir.</a:t>
              </a:r>
            </a:p>
            <a:p>
              <a:pPr algn="l">
                <a:buFont typeface="Arial" panose="020B0604020202020204" pitchFamily="34" charset="0"/>
                <a:buChar char="•"/>
              </a:pPr>
              <a:endParaRPr lang="tr-TR" sz="3200" b="0" i="0" dirty="0">
                <a:solidFill>
                  <a:srgbClr val="D1D5DB"/>
                </a:solidFill>
                <a:effectLst/>
                <a:latin typeface="Times New Roman" panose="02020603050405020304" pitchFamily="18" charset="0"/>
                <a:cs typeface="Times New Roman" panose="02020603050405020304" pitchFamily="18" charset="0"/>
              </a:endParaRPr>
            </a:p>
            <a:p>
              <a:pPr algn="l"/>
              <a:r>
                <a:rPr lang="tr-TR" sz="3200" b="1" i="0" dirty="0">
                  <a:solidFill>
                    <a:srgbClr val="D1D5DB"/>
                  </a:solidFill>
                  <a:effectLst/>
                  <a:latin typeface="Times New Roman" panose="02020603050405020304" pitchFamily="18" charset="0"/>
                  <a:cs typeface="Times New Roman" panose="02020603050405020304" pitchFamily="18" charset="0"/>
                </a:rPr>
                <a:t>Özelleştirilebilir Güvenlik Ayarları:</a:t>
              </a:r>
              <a:r>
                <a:rPr lang="tr-TR" sz="3200" b="0" i="0" dirty="0">
                  <a:solidFill>
                    <a:srgbClr val="D1D5DB"/>
                  </a:solidFill>
                  <a:effectLst/>
                  <a:latin typeface="Times New Roman" panose="02020603050405020304" pitchFamily="18" charset="0"/>
                  <a:cs typeface="Times New Roman" panose="02020603050405020304" pitchFamily="18" charset="0"/>
                </a:rPr>
                <a:t> Kullanıcılara, güvenlik tercihlerini özelleştirme olanağı sunulur. Örneğin, sadece belirli saatlerde veya belirli günlerde tanıdık yüzlerin kullanımına izin verme gibi seçenekler sunulabilir.</a:t>
              </a:r>
            </a:p>
            <a:p>
              <a:pPr>
                <a:lnSpc>
                  <a:spcPts val="3556"/>
                </a:lnSpc>
              </a:pPr>
              <a:endParaRPr lang="en-US" sz="2370" dirty="0">
                <a:solidFill>
                  <a:srgbClr val="FFFFFF"/>
                </a:solidFill>
                <a:latin typeface="Inter"/>
              </a:endParaRPr>
            </a:p>
            <a:p>
              <a:pPr marL="123256" lvl="1" indent="-61628" algn="l">
                <a:lnSpc>
                  <a:spcPts val="856"/>
                </a:lnSpc>
                <a:spcBef>
                  <a:spcPct val="0"/>
                </a:spcBef>
                <a:buFont typeface="Arial"/>
                <a:buChar char="•"/>
              </a:pPr>
              <a:endParaRPr lang="en-US" sz="2370" dirty="0">
                <a:solidFill>
                  <a:srgbClr val="FFFFFF"/>
                </a:solidFill>
                <a:latin typeface="Inte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59" b="-9259"/>
            </a:stretch>
          </a:blipFill>
        </p:spPr>
        <p:txBody>
          <a:bodyPr/>
          <a:lstStyle/>
          <a:p>
            <a:endParaRPr lang="tr-TR"/>
          </a:p>
        </p:txBody>
      </p:sp>
      <p:grpSp>
        <p:nvGrpSpPr>
          <p:cNvPr id="12" name="Group 12"/>
          <p:cNvGrpSpPr/>
          <p:nvPr/>
        </p:nvGrpSpPr>
        <p:grpSpPr>
          <a:xfrm>
            <a:off x="1752600" y="1266318"/>
            <a:ext cx="14222123" cy="8975101"/>
            <a:chOff x="-277610" y="-163968"/>
            <a:chExt cx="17334945" cy="9215787"/>
          </a:xfrm>
        </p:grpSpPr>
        <p:sp>
          <p:nvSpPr>
            <p:cNvPr id="13" name="TextBox 13"/>
            <p:cNvSpPr txBox="1"/>
            <p:nvPr/>
          </p:nvSpPr>
          <p:spPr>
            <a:xfrm>
              <a:off x="0" y="-163968"/>
              <a:ext cx="17057335" cy="681440"/>
            </a:xfrm>
            <a:prstGeom prst="rect">
              <a:avLst/>
            </a:prstGeom>
          </p:spPr>
          <p:txBody>
            <a:bodyPr wrap="square" lIns="0" tIns="0" rIns="0" bIns="0" rtlCol="0" anchor="t">
              <a:spAutoFit/>
            </a:bodyPr>
            <a:lstStyle/>
            <a:p>
              <a:pPr marL="0" lvl="1" indent="0" algn="l">
                <a:lnSpc>
                  <a:spcPts val="4436"/>
                </a:lnSpc>
                <a:spcBef>
                  <a:spcPct val="0"/>
                </a:spcBef>
              </a:pPr>
              <a:r>
                <a:rPr lang="tr-TR" sz="8000" dirty="0">
                  <a:solidFill>
                    <a:srgbClr val="FFFFFF"/>
                  </a:solidFill>
                  <a:latin typeface="Times New Roman" panose="02020603050405020304" pitchFamily="18" charset="0"/>
                  <a:cs typeface="Times New Roman" panose="02020603050405020304" pitchFamily="18" charset="0"/>
                </a:rPr>
                <a:t>Teknik Özellikler</a:t>
              </a:r>
              <a:r>
                <a:rPr lang="en-US" sz="8000" dirty="0">
                  <a:solidFill>
                    <a:srgbClr val="FFFFFF"/>
                  </a:solidFill>
                  <a:latin typeface="Times New Roman" panose="02020603050405020304" pitchFamily="18" charset="0"/>
                  <a:cs typeface="Times New Roman" panose="02020603050405020304" pitchFamily="18" charset="0"/>
                </a:rPr>
                <a:t>:</a:t>
              </a:r>
            </a:p>
          </p:txBody>
        </p:sp>
        <p:sp>
          <p:nvSpPr>
            <p:cNvPr id="14" name="TextBox 14"/>
            <p:cNvSpPr txBox="1"/>
            <p:nvPr/>
          </p:nvSpPr>
          <p:spPr>
            <a:xfrm>
              <a:off x="-277610" y="893958"/>
              <a:ext cx="17334945" cy="8157861"/>
            </a:xfrm>
            <a:prstGeom prst="rect">
              <a:avLst/>
            </a:prstGeom>
          </p:spPr>
          <p:txBody>
            <a:bodyPr wrap="square" lIns="0" tIns="0" rIns="0" bIns="0" rtlCol="0" anchor="t">
              <a:spAutoFit/>
            </a:bodyPr>
            <a:lstStyle/>
            <a:p>
              <a:r>
                <a:rPr lang="tr-TR" sz="2800" b="1" i="0" dirty="0">
                  <a:solidFill>
                    <a:srgbClr val="D1D5DB"/>
                  </a:solidFill>
                  <a:effectLst/>
                  <a:latin typeface="Times New Roman" panose="02020603050405020304" pitchFamily="18" charset="0"/>
                  <a:cs typeface="Times New Roman" panose="02020603050405020304" pitchFamily="18" charset="0"/>
                </a:rPr>
                <a:t>Yüz Tanıma Teknolojisi:</a:t>
              </a:r>
              <a:endParaRPr lang="tr-TR" sz="2800" dirty="0">
                <a:solidFill>
                  <a:srgbClr val="D1D5DB"/>
                </a:solidFill>
                <a:latin typeface="Times New Roman" panose="02020603050405020304" pitchFamily="18" charset="0"/>
                <a:cs typeface="Times New Roman" panose="02020603050405020304" pitchFamily="18" charset="0"/>
              </a:endParaRPr>
            </a:p>
            <a:p>
              <a:r>
                <a:rPr lang="tr-TR" sz="2800" b="0" i="0" dirty="0">
                  <a:solidFill>
                    <a:srgbClr val="D1D5DB"/>
                  </a:solidFill>
                  <a:effectLst/>
                  <a:latin typeface="Times New Roman" panose="02020603050405020304" pitchFamily="18" charset="0"/>
                  <a:cs typeface="Times New Roman" panose="02020603050405020304" pitchFamily="18" charset="0"/>
                </a:rPr>
                <a:t>Proje, güvenliği artırmak ve aracın sahibinin tanınmasını sağlamak için yüz tanıma teknolojisini kullanır. Bu teknoloji, önceden belirlenmiş kişilerin yüzlerini algılayarak tanıma işlemi gerçekleştirir.</a:t>
              </a:r>
            </a:p>
            <a:p>
              <a:endParaRPr lang="tr-TR" sz="2800" b="1" i="0" dirty="0">
                <a:solidFill>
                  <a:srgbClr val="D1D5DB"/>
                </a:solidFill>
                <a:effectLst/>
                <a:latin typeface="Times New Roman" panose="02020603050405020304" pitchFamily="18" charset="0"/>
                <a:cs typeface="Times New Roman" panose="02020603050405020304" pitchFamily="18" charset="0"/>
              </a:endParaRPr>
            </a:p>
            <a:p>
              <a:r>
                <a:rPr lang="tr-TR" sz="2800" b="1" i="0" dirty="0">
                  <a:solidFill>
                    <a:srgbClr val="D1D5DB"/>
                  </a:solidFill>
                  <a:effectLst/>
                  <a:latin typeface="Times New Roman" panose="02020603050405020304" pitchFamily="18" charset="0"/>
                  <a:cs typeface="Times New Roman" panose="02020603050405020304" pitchFamily="18" charset="0"/>
                </a:rPr>
                <a:t>Kamera Sistemi:</a:t>
              </a:r>
              <a:endParaRPr lang="tr-TR" sz="2800" b="1" dirty="0">
                <a:solidFill>
                  <a:srgbClr val="D1D5DB"/>
                </a:solidFill>
                <a:latin typeface="Times New Roman" panose="02020603050405020304" pitchFamily="18" charset="0"/>
                <a:cs typeface="Times New Roman" panose="02020603050405020304" pitchFamily="18" charset="0"/>
              </a:endParaRPr>
            </a:p>
            <a:p>
              <a:r>
                <a:rPr lang="tr-TR" sz="2800" b="0" i="0" dirty="0">
                  <a:solidFill>
                    <a:srgbClr val="D1D5DB"/>
                  </a:solidFill>
                  <a:effectLst/>
                  <a:latin typeface="Times New Roman" panose="02020603050405020304" pitchFamily="18" charset="0"/>
                  <a:cs typeface="Times New Roman" panose="02020603050405020304" pitchFamily="18" charset="0"/>
                </a:rPr>
                <a:t>Araç içine entegre edilen bir kamera sistemi, sürücü koltuğuna yerleştirilir. Bu kamera, kullanıcı aracı teslim aldığında ve kullanıma başladığında yüz tarama işlemlerini gerçekleştirir.</a:t>
              </a:r>
            </a:p>
            <a:p>
              <a:endParaRPr lang="tr-TR" sz="2800" b="0" i="0" dirty="0">
                <a:solidFill>
                  <a:srgbClr val="D1D5DB"/>
                </a:solidFill>
                <a:effectLst/>
                <a:latin typeface="Times New Roman" panose="02020603050405020304" pitchFamily="18" charset="0"/>
                <a:cs typeface="Times New Roman" panose="02020603050405020304" pitchFamily="18" charset="0"/>
              </a:endParaRPr>
            </a:p>
            <a:p>
              <a:r>
                <a:rPr lang="tr-TR" sz="2800" b="1" i="0" dirty="0">
                  <a:solidFill>
                    <a:srgbClr val="D1D5DB"/>
                  </a:solidFill>
                  <a:effectLst/>
                  <a:latin typeface="Times New Roman" panose="02020603050405020304" pitchFamily="18" charset="0"/>
                  <a:cs typeface="Times New Roman" panose="02020603050405020304" pitchFamily="18" charset="0"/>
                </a:rPr>
                <a:t>Yapay Zeka (AI) Algoritmaları:</a:t>
              </a:r>
              <a:endParaRPr lang="tr-TR" sz="2800" dirty="0">
                <a:solidFill>
                  <a:srgbClr val="D1D5DB"/>
                </a:solidFill>
                <a:latin typeface="Times New Roman" panose="02020603050405020304" pitchFamily="18" charset="0"/>
                <a:cs typeface="Times New Roman" panose="02020603050405020304" pitchFamily="18" charset="0"/>
              </a:endParaRPr>
            </a:p>
            <a:p>
              <a:r>
                <a:rPr lang="tr-TR" sz="2800" b="0" i="0" dirty="0">
                  <a:solidFill>
                    <a:srgbClr val="D1D5DB"/>
                  </a:solidFill>
                  <a:effectLst/>
                  <a:latin typeface="Times New Roman" panose="02020603050405020304" pitchFamily="18" charset="0"/>
                  <a:cs typeface="Times New Roman" panose="02020603050405020304" pitchFamily="18" charset="0"/>
                </a:rPr>
                <a:t>Yapay zeka algoritmaları, yüz tanıma sürecini optimize etmek ve doğruluğunu artırmak için kullanılır. Bu algoritmalar, belirlenen yüzleri tanıma ve eşleştirme görevlerini gerçekleştirir.</a:t>
              </a:r>
            </a:p>
            <a:p>
              <a:endParaRPr lang="tr-TR" sz="2800" b="0" i="0" dirty="0">
                <a:solidFill>
                  <a:srgbClr val="D1D5DB"/>
                </a:solidFill>
                <a:effectLst/>
                <a:latin typeface="Times New Roman" panose="02020603050405020304" pitchFamily="18" charset="0"/>
                <a:cs typeface="Times New Roman" panose="02020603050405020304" pitchFamily="18" charset="0"/>
              </a:endParaRPr>
            </a:p>
            <a:p>
              <a:r>
                <a:rPr lang="tr-TR" sz="2800" b="1" i="0" dirty="0">
                  <a:solidFill>
                    <a:srgbClr val="D1D5DB"/>
                  </a:solidFill>
                  <a:effectLst/>
                  <a:latin typeface="Times New Roman" panose="02020603050405020304" pitchFamily="18" charset="0"/>
                  <a:cs typeface="Times New Roman" panose="02020603050405020304" pitchFamily="18" charset="0"/>
                </a:rPr>
                <a:t>Mobil Bildirim Sistemi:</a:t>
              </a:r>
            </a:p>
            <a:p>
              <a:r>
                <a:rPr lang="tr-TR" sz="2800" b="0" i="0" dirty="0">
                  <a:solidFill>
                    <a:srgbClr val="D1D5DB"/>
                  </a:solidFill>
                  <a:effectLst/>
                  <a:latin typeface="Times New Roman" panose="02020603050405020304" pitchFamily="18" charset="0"/>
                  <a:cs typeface="Times New Roman" panose="02020603050405020304" pitchFamily="18" charset="0"/>
                </a:rPr>
                <a:t>Kullanıcıya bildirim göndermek için bir mobil bildirim sistemi kullanılır. Yüz tanıma işlemi sonucunda tanıdık bir yüz bulunamazsa, araç sahibinin mobil cihazına bildirim gönderilir. Böylece çift aşamalı bir güvenlik sağlanmış olur.</a:t>
              </a:r>
            </a:p>
            <a:p>
              <a:pPr algn="just">
                <a:lnSpc>
                  <a:spcPts val="3556"/>
                </a:lnSpc>
              </a:pPr>
              <a:endParaRPr lang="en-US" sz="2370" dirty="0">
                <a:solidFill>
                  <a:srgbClr val="FFFFFF"/>
                </a:solidFill>
                <a:latin typeface="Inter"/>
              </a:endParaRPr>
            </a:p>
            <a:p>
              <a:pPr marL="123256" lvl="1" indent="-61628" algn="just">
                <a:lnSpc>
                  <a:spcPts val="856"/>
                </a:lnSpc>
                <a:spcBef>
                  <a:spcPct val="0"/>
                </a:spcBef>
                <a:buFont typeface="Arial"/>
                <a:buChar char="•"/>
              </a:pPr>
              <a:endParaRPr lang="en-US" sz="2370" dirty="0">
                <a:solidFill>
                  <a:srgbClr val="FFFFFF"/>
                </a:solidFill>
                <a:latin typeface="Inte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59" b="-9259"/>
            </a:stretch>
          </a:blipFill>
        </p:spPr>
        <p:txBody>
          <a:bodyPr/>
          <a:lstStyle/>
          <a:p>
            <a:endParaRPr lang="tr-TR"/>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txBody>
            <a:bodyPr/>
            <a:lstStyle/>
            <a:p>
              <a:endParaRPr lang="tr-TR"/>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66800" y="404033"/>
            <a:ext cx="9127478" cy="1231106"/>
          </a:xfrm>
          <a:prstGeom prst="rect">
            <a:avLst/>
          </a:prstGeom>
        </p:spPr>
        <p:txBody>
          <a:bodyPr wrap="square" lIns="0" tIns="0" rIns="0" bIns="0" rtlCol="0" anchor="t">
            <a:spAutoFit/>
          </a:bodyPr>
          <a:lstStyle/>
          <a:p>
            <a:r>
              <a:rPr lang="en-TR" sz="8000" b="1" dirty="0">
                <a:solidFill>
                  <a:schemeClr val="bg1"/>
                </a:solidFill>
              </a:rPr>
              <a:t>Demo Gö</a:t>
            </a:r>
            <a:r>
              <a:rPr lang="tr-TR" sz="8000" b="1" dirty="0" err="1">
                <a:solidFill>
                  <a:schemeClr val="bg1"/>
                </a:solidFill>
              </a:rPr>
              <a:t>rseli</a:t>
            </a:r>
            <a:endParaRPr lang="tr-TR" sz="8000" b="1" dirty="0">
              <a:solidFill>
                <a:schemeClr val="bg1"/>
              </a:solidFill>
            </a:endParaRPr>
          </a:p>
        </p:txBody>
      </p:sp>
      <p:sp>
        <p:nvSpPr>
          <p:cNvPr id="13" name="Freeform 2">
            <a:extLst>
              <a:ext uri="{FF2B5EF4-FFF2-40B4-BE49-F238E27FC236}">
                <a16:creationId xmlns:a16="http://schemas.microsoft.com/office/drawing/2014/main" id="{56F72DA3-2666-4C06-A0A6-E0D0F9FADEB7}"/>
              </a:ext>
            </a:extLst>
          </p:cNvPr>
          <p:cNvSpPr/>
          <p:nvPr/>
        </p:nvSpPr>
        <p:spPr>
          <a:xfrm>
            <a:off x="838200" y="1866900"/>
            <a:ext cx="14875937" cy="7572786"/>
          </a:xfrm>
          <a:custGeom>
            <a:avLst/>
            <a:gdLst/>
            <a:ahLst/>
            <a:cxnLst/>
            <a:rect l="l" t="t" r="r" b="b"/>
            <a:pathLst>
              <a:path w="18173308" h="10287000">
                <a:moveTo>
                  <a:pt x="0" y="0"/>
                </a:moveTo>
                <a:lnTo>
                  <a:pt x="18173308" y="0"/>
                </a:lnTo>
                <a:lnTo>
                  <a:pt x="18173308" y="10287000"/>
                </a:lnTo>
                <a:lnTo>
                  <a:pt x="0" y="10287000"/>
                </a:lnTo>
                <a:lnTo>
                  <a:pt x="0" y="0"/>
                </a:lnTo>
                <a:close/>
              </a:path>
            </a:pathLst>
          </a:custGeom>
          <a:blipFill>
            <a:blip r:embed="rId3"/>
            <a:stretch>
              <a:fillRect t="-3428" r="-7544" b="-1393"/>
            </a:stretch>
          </a:blipFill>
        </p:spPr>
        <p:txBody>
          <a:bodyPr/>
          <a:lstStyle/>
          <a:p>
            <a:endParaRPr lang="tr-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59" b="-9259"/>
            </a:stretch>
          </a:blipFill>
        </p:spPr>
        <p:txBody>
          <a:bodyPr/>
          <a:lstStyle/>
          <a:p>
            <a:endParaRPr lang="tr-TR"/>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txBody>
            <a:bodyPr/>
            <a:lstStyle/>
            <a:p>
              <a:endParaRPr lang="tr-TR"/>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640231" y="-647700"/>
            <a:ext cx="4253279" cy="4253279"/>
            <a:chOff x="0" y="0"/>
            <a:chExt cx="5671038" cy="5671038"/>
          </a:xfrm>
        </p:grpSpPr>
        <p:sp>
          <p:nvSpPr>
            <p:cNvPr id="7" name="Freeform 7"/>
            <p:cNvSpPr/>
            <p:nvPr/>
          </p:nvSpPr>
          <p:spPr>
            <a:xfrm>
              <a:off x="0" y="0"/>
              <a:ext cx="5671038" cy="5671038"/>
            </a:xfrm>
            <a:custGeom>
              <a:avLst/>
              <a:gdLst/>
              <a:ahLst/>
              <a:cxnLst/>
              <a:rect l="l" t="t" r="r" b="b"/>
              <a:pathLst>
                <a:path w="5671038" h="5671038">
                  <a:moveTo>
                    <a:pt x="0" y="0"/>
                  </a:moveTo>
                  <a:lnTo>
                    <a:pt x="5671038" y="0"/>
                  </a:lnTo>
                  <a:lnTo>
                    <a:pt x="5671038" y="5671038"/>
                  </a:lnTo>
                  <a:lnTo>
                    <a:pt x="0" y="5671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grpSp>
          <p:nvGrpSpPr>
            <p:cNvPr id="8" name="Group 8"/>
            <p:cNvGrpSpPr/>
            <p:nvPr/>
          </p:nvGrpSpPr>
          <p:grpSpPr>
            <a:xfrm>
              <a:off x="1025217" y="1025217"/>
              <a:ext cx="3620605" cy="36206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txBody>
              <a:bodyPr/>
              <a:lstStyle/>
              <a:p>
                <a:endParaRPr lang="tr-T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866019" y="1874833"/>
              <a:ext cx="1939000" cy="1921372"/>
            </a:xfrm>
            <a:custGeom>
              <a:avLst/>
              <a:gdLst/>
              <a:ahLst/>
              <a:cxnLst/>
              <a:rect l="l" t="t" r="r" b="b"/>
              <a:pathLst>
                <a:path w="1939000" h="1921372">
                  <a:moveTo>
                    <a:pt x="0" y="0"/>
                  </a:moveTo>
                  <a:lnTo>
                    <a:pt x="1939000" y="0"/>
                  </a:lnTo>
                  <a:lnTo>
                    <a:pt x="1939000" y="1921372"/>
                  </a:lnTo>
                  <a:lnTo>
                    <a:pt x="0" y="19213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grpSp>
      <p:sp>
        <p:nvSpPr>
          <p:cNvPr id="12" name="TextBox 12"/>
          <p:cNvSpPr txBox="1"/>
          <p:nvPr/>
        </p:nvSpPr>
        <p:spPr>
          <a:xfrm>
            <a:off x="1828800" y="571500"/>
            <a:ext cx="13229409" cy="1874424"/>
          </a:xfrm>
          <a:prstGeom prst="rect">
            <a:avLst/>
          </a:prstGeom>
        </p:spPr>
        <p:txBody>
          <a:bodyPr wrap="square" lIns="0" tIns="0" rIns="0" bIns="0" rtlCol="0" anchor="t">
            <a:spAutoFit/>
          </a:bodyPr>
          <a:lstStyle/>
          <a:p>
            <a:pPr algn="ctr">
              <a:lnSpc>
                <a:spcPts val="7439"/>
              </a:lnSpc>
            </a:pPr>
            <a:r>
              <a:rPr lang="en-US" sz="5999" dirty="0" err="1">
                <a:solidFill>
                  <a:srgbClr val="FFFFFF"/>
                </a:solidFill>
                <a:latin typeface="Times New Roman" panose="02020603050405020304" pitchFamily="18" charset="0"/>
                <a:cs typeface="Times New Roman" panose="02020603050405020304" pitchFamily="18" charset="0"/>
              </a:rPr>
              <a:t>Projeye</a:t>
            </a:r>
            <a:r>
              <a:rPr lang="en-US" sz="5999" dirty="0">
                <a:solidFill>
                  <a:srgbClr val="FFFFFF"/>
                </a:solidFill>
                <a:latin typeface="Times New Roman" panose="02020603050405020304" pitchFamily="18" charset="0"/>
                <a:cs typeface="Times New Roman" panose="02020603050405020304" pitchFamily="18" charset="0"/>
              </a:rPr>
              <a:t> </a:t>
            </a:r>
            <a:r>
              <a:rPr lang="en-US" sz="5999" dirty="0" err="1">
                <a:solidFill>
                  <a:srgbClr val="FFFFFF"/>
                </a:solidFill>
                <a:latin typeface="Times New Roman" panose="02020603050405020304" pitchFamily="18" charset="0"/>
                <a:cs typeface="Times New Roman" panose="02020603050405020304" pitchFamily="18" charset="0"/>
              </a:rPr>
              <a:t>Gelecekte</a:t>
            </a:r>
            <a:r>
              <a:rPr lang="en-US" sz="5999" dirty="0">
                <a:solidFill>
                  <a:srgbClr val="FFFFFF"/>
                </a:solidFill>
                <a:latin typeface="Times New Roman" panose="02020603050405020304" pitchFamily="18" charset="0"/>
                <a:cs typeface="Times New Roman" panose="02020603050405020304" pitchFamily="18" charset="0"/>
              </a:rPr>
              <a:t> </a:t>
            </a:r>
            <a:r>
              <a:rPr lang="en-US" sz="5999" dirty="0" err="1">
                <a:solidFill>
                  <a:srgbClr val="FFFFFF"/>
                </a:solidFill>
                <a:latin typeface="Times New Roman" panose="02020603050405020304" pitchFamily="18" charset="0"/>
                <a:cs typeface="Times New Roman" panose="02020603050405020304" pitchFamily="18" charset="0"/>
              </a:rPr>
              <a:t>Eklenebilecek</a:t>
            </a:r>
            <a:r>
              <a:rPr lang="en-US" sz="5999" dirty="0">
                <a:solidFill>
                  <a:srgbClr val="FFFFFF"/>
                </a:solidFill>
                <a:latin typeface="Times New Roman" panose="02020603050405020304" pitchFamily="18" charset="0"/>
                <a:cs typeface="Times New Roman" panose="02020603050405020304" pitchFamily="18" charset="0"/>
              </a:rPr>
              <a:t> </a:t>
            </a:r>
            <a:r>
              <a:rPr lang="tr-TR" sz="5999" dirty="0">
                <a:solidFill>
                  <a:srgbClr val="FFFFFF"/>
                </a:solidFill>
                <a:latin typeface="Times New Roman" panose="02020603050405020304" pitchFamily="18" charset="0"/>
                <a:cs typeface="Times New Roman" panose="02020603050405020304" pitchFamily="18" charset="0"/>
              </a:rPr>
              <a:t>Diğer Fikrimiz</a:t>
            </a:r>
            <a:endParaRPr lang="en-US" sz="5999" dirty="0">
              <a:solidFill>
                <a:srgbClr val="FFFFFF"/>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3438049" y="2797905"/>
            <a:ext cx="10657510" cy="5603137"/>
          </a:xfrm>
          <a:prstGeom prst="rect">
            <a:avLst/>
          </a:prstGeom>
        </p:spPr>
        <p:txBody>
          <a:bodyPr lIns="0" tIns="0" rIns="0" bIns="0" rtlCol="0" anchor="t">
            <a:spAutoFit/>
          </a:bodyPr>
          <a:lstStyle/>
          <a:p>
            <a:pPr algn="ctr">
              <a:lnSpc>
                <a:spcPts val="4883"/>
              </a:lnSpc>
            </a:pPr>
            <a:r>
              <a:rPr lang="en-US" sz="3487" dirty="0" err="1">
                <a:solidFill>
                  <a:srgbClr val="FFFFFF"/>
                </a:solidFill>
                <a:latin typeface="Times New Roman" panose="02020603050405020304" pitchFamily="18" charset="0"/>
                <a:cs typeface="Times New Roman" panose="02020603050405020304" pitchFamily="18" charset="0"/>
              </a:rPr>
              <a:t>Ekip</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olarak</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geliştirdiğimiz</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güvenlik</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kamera</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sisteminin</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gelecekteki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aşamalar</a:t>
            </a:r>
            <a:r>
              <a:rPr lang="tr-TR" sz="3487" dirty="0">
                <a:solidFill>
                  <a:srgbClr val="FFFFFF"/>
                </a:solidFill>
                <a:latin typeface="Times New Roman" panose="02020603050405020304" pitchFamily="18" charset="0"/>
                <a:cs typeface="Times New Roman" panose="02020603050405020304" pitchFamily="18" charset="0"/>
              </a:rPr>
              <a:t>ı</a:t>
            </a:r>
            <a:r>
              <a:rPr lang="en-US" sz="3487" dirty="0" err="1">
                <a:solidFill>
                  <a:srgbClr val="FFFFFF"/>
                </a:solidFill>
                <a:latin typeface="Times New Roman" panose="02020603050405020304" pitchFamily="18" charset="0"/>
                <a:cs typeface="Times New Roman" panose="02020603050405020304" pitchFamily="18" charset="0"/>
              </a:rPr>
              <a:t>nda</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çift</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yönlü</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kameralar</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sensörler</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ve</a:t>
            </a:r>
            <a:r>
              <a:rPr lang="en-US" sz="3487" dirty="0">
                <a:solidFill>
                  <a:srgbClr val="FFFFFF"/>
                </a:solidFill>
                <a:latin typeface="Times New Roman" panose="02020603050405020304" pitchFamily="18" charset="0"/>
                <a:cs typeface="Times New Roman" panose="02020603050405020304" pitchFamily="18" charset="0"/>
              </a:rPr>
              <a:t> </a:t>
            </a:r>
            <a:r>
              <a:rPr lang="tr-TR" sz="3487" dirty="0">
                <a:solidFill>
                  <a:srgbClr val="FFFFFF"/>
                </a:solidFill>
                <a:latin typeface="Times New Roman" panose="02020603050405020304" pitchFamily="18" charset="0"/>
                <a:cs typeface="Times New Roman" panose="02020603050405020304" pitchFamily="18" charset="0"/>
              </a:rPr>
              <a:t>GPS</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teknolojisi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ile</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entegre</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edilerek</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araç</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içi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ve</a:t>
            </a:r>
            <a:r>
              <a:rPr lang="en-US" sz="3487" dirty="0">
                <a:solidFill>
                  <a:srgbClr val="FFFFFF"/>
                </a:solidFill>
                <a:latin typeface="Times New Roman" panose="02020603050405020304" pitchFamily="18" charset="0"/>
                <a:cs typeface="Times New Roman" panose="02020603050405020304" pitchFamily="18" charset="0"/>
              </a:rPr>
              <a:t> d</a:t>
            </a:r>
            <a:r>
              <a:rPr lang="tr-TR" sz="3487" dirty="0">
                <a:solidFill>
                  <a:srgbClr val="FFFFFF"/>
                </a:solidFill>
                <a:latin typeface="Times New Roman" panose="02020603050405020304" pitchFamily="18" charset="0"/>
                <a:cs typeface="Times New Roman" panose="02020603050405020304" pitchFamily="18" charset="0"/>
              </a:rPr>
              <a:t>ışı</a:t>
            </a:r>
            <a:r>
              <a:rPr lang="en-US" sz="3487" dirty="0" err="1">
                <a:solidFill>
                  <a:srgbClr val="FFFFFF"/>
                </a:solidFill>
                <a:latin typeface="Times New Roman" panose="02020603050405020304" pitchFamily="18" charset="0"/>
                <a:cs typeface="Times New Roman" panose="02020603050405020304" pitchFamily="18" charset="0"/>
              </a:rPr>
              <a:t>ndaki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durumlar</a:t>
            </a:r>
            <a:r>
              <a:rPr lang="tr-TR" sz="3487" dirty="0">
                <a:solidFill>
                  <a:srgbClr val="FFFFFF"/>
                </a:solidFill>
                <a:latin typeface="Times New Roman" panose="02020603050405020304" pitchFamily="18" charset="0"/>
                <a:cs typeface="Times New Roman" panose="02020603050405020304" pitchFamily="18" charset="0"/>
              </a:rPr>
              <a:t>ı</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sürekli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gözlemleyerek</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sürüş</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analizlerini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gerçekleştirmeyi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amaçlamaktay</a:t>
            </a:r>
            <a:r>
              <a:rPr lang="tr-TR" sz="3487" dirty="0">
                <a:solidFill>
                  <a:srgbClr val="FFFFFF"/>
                </a:solidFill>
                <a:latin typeface="Times New Roman" panose="02020603050405020304" pitchFamily="18" charset="0"/>
                <a:cs typeface="Times New Roman" panose="02020603050405020304" pitchFamily="18" charset="0"/>
              </a:rPr>
              <a:t>ı</a:t>
            </a:r>
            <a:r>
              <a:rPr lang="en-US" sz="3487" dirty="0">
                <a:solidFill>
                  <a:srgbClr val="FFFFFF"/>
                </a:solidFill>
                <a:latin typeface="Times New Roman" panose="02020603050405020304" pitchFamily="18" charset="0"/>
                <a:cs typeface="Times New Roman" panose="02020603050405020304" pitchFamily="18" charset="0"/>
              </a:rPr>
              <a:t>z. Bu </a:t>
            </a:r>
            <a:r>
              <a:rPr lang="en-US" sz="3487" dirty="0" err="1">
                <a:solidFill>
                  <a:srgbClr val="FFFFFF"/>
                </a:solidFill>
                <a:latin typeface="Times New Roman" panose="02020603050405020304" pitchFamily="18" charset="0"/>
                <a:cs typeface="Times New Roman" panose="02020603050405020304" pitchFamily="18" charset="0"/>
              </a:rPr>
              <a:t>analizler</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kullan</a:t>
            </a:r>
            <a:r>
              <a:rPr lang="tr-TR" sz="3487" dirty="0" err="1">
                <a:solidFill>
                  <a:srgbClr val="FFFFFF"/>
                </a:solidFill>
                <a:latin typeface="Times New Roman" panose="02020603050405020304" pitchFamily="18" charset="0"/>
                <a:cs typeface="Times New Roman" panose="02020603050405020304" pitchFamily="18" charset="0"/>
              </a:rPr>
              <a:t>ıcını</a:t>
            </a:r>
            <a:r>
              <a:rPr lang="en-US" sz="3487" dirty="0">
                <a:solidFill>
                  <a:srgbClr val="FFFFFF"/>
                </a:solidFill>
                <a:latin typeface="Times New Roman" panose="02020603050405020304" pitchFamily="18" charset="0"/>
                <a:cs typeface="Times New Roman" panose="02020603050405020304" pitchFamily="18" charset="0"/>
              </a:rPr>
              <a:t>n </a:t>
            </a:r>
            <a:r>
              <a:rPr lang="en-US" sz="3487" dirty="0" err="1">
                <a:solidFill>
                  <a:srgbClr val="FFFFFF"/>
                </a:solidFill>
                <a:latin typeface="Times New Roman" panose="02020603050405020304" pitchFamily="18" charset="0"/>
                <a:cs typeface="Times New Roman" panose="02020603050405020304" pitchFamily="18" charset="0"/>
              </a:rPr>
              <a:t>sürüş</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performans</a:t>
            </a:r>
            <a:r>
              <a:rPr lang="tr-TR" sz="3487" dirty="0" err="1">
                <a:solidFill>
                  <a:srgbClr val="FFFFFF"/>
                </a:solidFill>
                <a:latin typeface="Times New Roman" panose="02020603050405020304" pitchFamily="18" charset="0"/>
                <a:cs typeface="Times New Roman" panose="02020603050405020304" pitchFamily="18" charset="0"/>
              </a:rPr>
              <a:t>ını</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iyileştirmesi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için</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değerli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geri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bildirimler</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sunacak</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ve</a:t>
            </a:r>
            <a:r>
              <a:rPr lang="en-US" sz="3487" dirty="0">
                <a:solidFill>
                  <a:srgbClr val="FFFFFF"/>
                </a:solidFill>
                <a:latin typeface="Times New Roman" panose="02020603050405020304" pitchFamily="18" charset="0"/>
                <a:cs typeface="Times New Roman" panose="02020603050405020304" pitchFamily="18" charset="0"/>
              </a:rPr>
              <a:t> ola</a:t>
            </a:r>
            <a:r>
              <a:rPr lang="tr-TR" sz="3487" dirty="0" err="1">
                <a:solidFill>
                  <a:srgbClr val="FFFFFF"/>
                </a:solidFill>
                <a:latin typeface="Times New Roman" panose="02020603050405020304" pitchFamily="18" charset="0"/>
                <a:cs typeface="Times New Roman" panose="02020603050405020304" pitchFamily="18" charset="0"/>
              </a:rPr>
              <a:t>sı</a:t>
            </a:r>
            <a:r>
              <a:rPr lang="tr-TR"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hatalar</a:t>
            </a:r>
            <a:r>
              <a:rPr lang="tr-TR" sz="3487" dirty="0">
                <a:solidFill>
                  <a:srgbClr val="FFFFFF"/>
                </a:solidFill>
                <a:latin typeface="Times New Roman" panose="02020603050405020304" pitchFamily="18" charset="0"/>
                <a:cs typeface="Times New Roman" panose="02020603050405020304" pitchFamily="18" charset="0"/>
              </a:rPr>
              <a:t>ı</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rapor</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halinde</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kullan</a:t>
            </a:r>
            <a:r>
              <a:rPr lang="tr-TR" sz="3487" dirty="0" err="1">
                <a:solidFill>
                  <a:srgbClr val="FFFFFF"/>
                </a:solidFill>
                <a:latin typeface="Times New Roman" panose="02020603050405020304" pitchFamily="18" charset="0"/>
                <a:cs typeface="Times New Roman" panose="02020603050405020304" pitchFamily="18" charset="0"/>
              </a:rPr>
              <a:t>ıcı</a:t>
            </a:r>
            <a:r>
              <a:rPr lang="en-US" sz="3487" dirty="0" err="1">
                <a:solidFill>
                  <a:srgbClr val="FFFFFF"/>
                </a:solidFill>
                <a:latin typeface="Times New Roman" panose="02020603050405020304" pitchFamily="18" charset="0"/>
                <a:cs typeface="Times New Roman" panose="02020603050405020304" pitchFamily="18" charset="0"/>
              </a:rPr>
              <a:t>ya</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iletecek</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ve</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yapay</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zeka</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taraf</a:t>
            </a:r>
            <a:r>
              <a:rPr lang="tr-TR" sz="3487" dirty="0">
                <a:solidFill>
                  <a:srgbClr val="FFFFFF"/>
                </a:solidFill>
                <a:latin typeface="Times New Roman" panose="02020603050405020304" pitchFamily="18" charset="0"/>
                <a:cs typeface="Times New Roman" panose="02020603050405020304" pitchFamily="18" charset="0"/>
              </a:rPr>
              <a:t>ı</a:t>
            </a:r>
            <a:r>
              <a:rPr lang="en-US" sz="3487" dirty="0" err="1">
                <a:solidFill>
                  <a:srgbClr val="FFFFFF"/>
                </a:solidFill>
                <a:latin typeface="Times New Roman" panose="02020603050405020304" pitchFamily="18" charset="0"/>
                <a:cs typeface="Times New Roman" panose="02020603050405020304" pitchFamily="18" charset="0"/>
              </a:rPr>
              <a:t>ndan</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bir</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puanlama</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sistemi</a:t>
            </a:r>
            <a:r>
              <a:rPr lang="en-US" sz="3487" dirty="0">
                <a:solidFill>
                  <a:srgbClr val="FFFFFF"/>
                </a:solidFill>
                <a:latin typeface="Times New Roman" panose="02020603050405020304" pitchFamily="18" charset="0"/>
                <a:cs typeface="Times New Roman" panose="02020603050405020304" pitchFamily="18" charset="0"/>
              </a:rPr>
              <a:t> </a:t>
            </a:r>
            <a:r>
              <a:rPr lang="en-US" sz="3487" dirty="0" err="1">
                <a:solidFill>
                  <a:srgbClr val="FFFFFF"/>
                </a:solidFill>
                <a:latin typeface="Times New Roman" panose="02020603050405020304" pitchFamily="18" charset="0"/>
                <a:cs typeface="Times New Roman" panose="02020603050405020304" pitchFamily="18" charset="0"/>
              </a:rPr>
              <a:t>oluşturacakt</a:t>
            </a:r>
            <a:r>
              <a:rPr lang="tr-TR" sz="3487" dirty="0">
                <a:solidFill>
                  <a:srgbClr val="FFFFFF"/>
                </a:solidFill>
                <a:latin typeface="Times New Roman" panose="02020603050405020304" pitchFamily="18" charset="0"/>
                <a:cs typeface="Times New Roman" panose="02020603050405020304" pitchFamily="18" charset="0"/>
              </a:rPr>
              <a:t>ı</a:t>
            </a:r>
            <a:r>
              <a:rPr lang="en-US" sz="3487" dirty="0">
                <a:solidFill>
                  <a:srgbClr val="FFFFFF"/>
                </a:solidFill>
                <a:latin typeface="Times New Roman" panose="02020603050405020304" pitchFamily="18" charset="0"/>
                <a:cs typeface="Times New Roman" panose="02020603050405020304" pitchFamily="18" charset="0"/>
              </a:rPr>
              <a:t>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569</Words>
  <Application>Microsoft Office PowerPoint</Application>
  <PresentationFormat>Custom</PresentationFormat>
  <Paragraphs>41</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Times New Roman</vt:lpstr>
      <vt:lpstr>Inter</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 aleyna</dc:title>
  <dc:creator>Makbule Nur</dc:creator>
  <cp:lastModifiedBy>Hakan Koçak</cp:lastModifiedBy>
  <cp:revision>22</cp:revision>
  <dcterms:created xsi:type="dcterms:W3CDTF">2006-08-16T00:00:00Z</dcterms:created>
  <dcterms:modified xsi:type="dcterms:W3CDTF">2023-12-16T22:30:42Z</dcterms:modified>
  <dc:identifier>DAF24tKEi6E</dc:identifier>
</cp:coreProperties>
</file>